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0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9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80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60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DAC1C-A4A6-4C5A-B284-094BF69D5AC0}" type="datetimeFigureOut">
              <a:rPr lang="ru-RU" smtClean="0"/>
              <a:t>28.08.2025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9FEDD-8A40-46E3-ADAB-AA44A06B3295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291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DAC1C-A4A6-4C5A-B284-094BF69D5AC0}" type="datetimeFigureOut">
              <a:rPr lang="ru-RU" smtClean="0"/>
              <a:t>28.08.2025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9FEDD-8A40-46E3-ADAB-AA44A06B3295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59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DAC1C-A4A6-4C5A-B284-094BF69D5AC0}" type="datetimeFigureOut">
              <a:rPr lang="ru-RU" smtClean="0"/>
              <a:t>28.08.2025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9FEDD-8A40-46E3-ADAB-AA44A06B3295}" type="slidenum">
              <a:rPr lang="ru-RU" smtClean="0"/>
              <a:t>‹№›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482855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DAC1C-A4A6-4C5A-B284-094BF69D5AC0}" type="datetimeFigureOut">
              <a:rPr lang="ru-RU" smtClean="0"/>
              <a:t>28.08.2025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9FEDD-8A40-46E3-ADAB-AA44A06B3295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38985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DAC1C-A4A6-4C5A-B284-094BF69D5AC0}" type="datetimeFigureOut">
              <a:rPr lang="ru-RU" smtClean="0"/>
              <a:t>28.08.2025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9FEDD-8A40-46E3-ADAB-AA44A06B3295}" type="slidenum">
              <a:rPr lang="ru-RU" smtClean="0"/>
              <a:t>‹№›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035477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DAC1C-A4A6-4C5A-B284-094BF69D5AC0}" type="datetimeFigureOut">
              <a:rPr lang="ru-RU" smtClean="0"/>
              <a:t>28.08.2025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9FEDD-8A40-46E3-ADAB-AA44A06B3295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66432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DAC1C-A4A6-4C5A-B284-094BF69D5AC0}" type="datetimeFigureOut">
              <a:rPr lang="ru-RU" smtClean="0"/>
              <a:t>28.08.2025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9FEDD-8A40-46E3-ADAB-AA44A06B3295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91041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DAC1C-A4A6-4C5A-B284-094BF69D5AC0}" type="datetimeFigureOut">
              <a:rPr lang="ru-RU" smtClean="0"/>
              <a:t>28.08.2025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9FEDD-8A40-46E3-ADAB-AA44A06B3295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8045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DAC1C-A4A6-4C5A-B284-094BF69D5AC0}" type="datetimeFigureOut">
              <a:rPr lang="ru-RU" smtClean="0"/>
              <a:t>28.08.2025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9FEDD-8A40-46E3-ADAB-AA44A06B3295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3979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DAC1C-A4A6-4C5A-B284-094BF69D5AC0}" type="datetimeFigureOut">
              <a:rPr lang="ru-RU" smtClean="0"/>
              <a:t>28.08.2025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9FEDD-8A40-46E3-ADAB-AA44A06B3295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1025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DAC1C-A4A6-4C5A-B284-094BF69D5AC0}" type="datetimeFigureOut">
              <a:rPr lang="ru-RU" smtClean="0"/>
              <a:t>28.08.2025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9FEDD-8A40-46E3-ADAB-AA44A06B3295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5445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DAC1C-A4A6-4C5A-B284-094BF69D5AC0}" type="datetimeFigureOut">
              <a:rPr lang="ru-RU" smtClean="0"/>
              <a:t>28.08.2025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9FEDD-8A40-46E3-ADAB-AA44A06B3295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6521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DAC1C-A4A6-4C5A-B284-094BF69D5AC0}" type="datetimeFigureOut">
              <a:rPr lang="ru-RU" smtClean="0"/>
              <a:t>28.08.2025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9FEDD-8A40-46E3-ADAB-AA44A06B3295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015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DAC1C-A4A6-4C5A-B284-094BF69D5AC0}" type="datetimeFigureOut">
              <a:rPr lang="ru-RU" smtClean="0"/>
              <a:t>28.08.2025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9FEDD-8A40-46E3-ADAB-AA44A06B3295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1435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DAC1C-A4A6-4C5A-B284-094BF69D5AC0}" type="datetimeFigureOut">
              <a:rPr lang="ru-RU" smtClean="0"/>
              <a:t>28.08.2025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9FEDD-8A40-46E3-ADAB-AA44A06B3295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1481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DAC1C-A4A6-4C5A-B284-094BF69D5AC0}" type="datetimeFigureOut">
              <a:rPr lang="ru-RU" smtClean="0"/>
              <a:t>28.08.2025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9FEDD-8A40-46E3-ADAB-AA44A06B3295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0797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4DAC1C-A4A6-4C5A-B284-094BF69D5AC0}" type="datetimeFigureOut">
              <a:rPr lang="ru-RU" smtClean="0"/>
              <a:t>28.08.2025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AC9FEDD-8A40-46E3-ADAB-AA44A06B3295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9946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58166" y="2420432"/>
            <a:ext cx="8321503" cy="1316101"/>
          </a:xfrm>
        </p:spPr>
        <p:txBody>
          <a:bodyPr/>
          <a:lstStyle/>
          <a:p>
            <a:pPr algn="ctr"/>
            <a:r>
              <a:rPr lang="uk-UA" sz="2800" b="1" dirty="0">
                <a:solidFill>
                  <a:srgbClr val="C00000"/>
                </a:solidFill>
                <a:latin typeface="Georgia" panose="02040502050405020303" pitchFamily="18" charset="0"/>
              </a:rPr>
              <a:t>ТЕМА ДИСЕРТАЦІЇ</a:t>
            </a:r>
            <a:br>
              <a:rPr lang="uk-UA" sz="2800" b="1" dirty="0">
                <a:solidFill>
                  <a:srgbClr val="C00000"/>
                </a:solidFill>
                <a:latin typeface="Georgia" panose="02040502050405020303" pitchFamily="18" charset="0"/>
              </a:rPr>
            </a:br>
            <a:endParaRPr lang="ru-RU" sz="2800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95750" y="4218279"/>
            <a:ext cx="6283153" cy="1598059"/>
          </a:xfrm>
        </p:spPr>
        <p:txBody>
          <a:bodyPr>
            <a:noAutofit/>
          </a:bodyPr>
          <a:lstStyle/>
          <a:p>
            <a:pPr algn="l">
              <a:spcBef>
                <a:spcPts val="0"/>
              </a:spcBef>
            </a:pPr>
            <a:r>
              <a:rPr lang="uk-UA" sz="2000" b="1" i="1" dirty="0">
                <a:solidFill>
                  <a:schemeClr val="tx1"/>
                </a:solidFill>
                <a:latin typeface="Georgia" panose="02040502050405020303" pitchFamily="18" charset="0"/>
              </a:rPr>
              <a:t>Потенційний науковий керівник</a:t>
            </a:r>
            <a:r>
              <a:rPr lang="uk-UA" sz="2000" b="1" dirty="0">
                <a:solidFill>
                  <a:schemeClr val="tx1"/>
                </a:solidFill>
                <a:latin typeface="Georgia" panose="02040502050405020303" pitchFamily="18" charset="0"/>
              </a:rPr>
              <a:t>:  </a:t>
            </a:r>
            <a:r>
              <a:rPr lang="uk-UA" sz="2000" b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ПРІЗВИЩЕ, Ім'я,  По батькові</a:t>
            </a:r>
            <a:endParaRPr lang="ru-RU" sz="2000" b="1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l">
              <a:spcBef>
                <a:spcPts val="0"/>
              </a:spcBef>
            </a:pPr>
            <a:r>
              <a:rPr lang="uk-UA" sz="2000" dirty="0">
                <a:solidFill>
                  <a:schemeClr val="tx1"/>
                </a:solidFill>
                <a:latin typeface="Georgia" panose="02040502050405020303" pitchFamily="18" charset="0"/>
              </a:rPr>
              <a:t>Науковий ступінь, вчене звання, посада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57839" y="288724"/>
            <a:ext cx="852183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i="0" dirty="0">
                <a:solidFill>
                  <a:srgbClr val="1014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Державний університет </a:t>
            </a:r>
          </a:p>
          <a:p>
            <a:pPr algn="ctr"/>
            <a:r>
              <a:rPr lang="uk-UA" sz="2800" b="1" i="0" dirty="0">
                <a:solidFill>
                  <a:srgbClr val="1014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«Київський авіаційний інститут»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083311" y="1204377"/>
            <a:ext cx="60708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2800" b="1" dirty="0">
                <a:latin typeface="Georgia" panose="02040502050405020303" pitchFamily="18" charset="0"/>
                <a:ea typeface="Times New Roman" panose="02020603050405020304" pitchFamily="18" charset="0"/>
              </a:rPr>
              <a:t>ПРІЗВИЩЕ, Ім'я,  По батькові</a:t>
            </a:r>
            <a:endParaRPr lang="ru-RU" sz="2800" b="1" dirty="0">
              <a:latin typeface="Georgia" panose="02040502050405020303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 rot="10800000" flipV="1">
            <a:off x="3378200" y="6298084"/>
            <a:ext cx="3101478" cy="356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000"/>
              </a:lnSpc>
              <a:spcAft>
                <a:spcPts val="0"/>
              </a:spcAft>
            </a:pPr>
            <a:r>
              <a:rPr lang="uk-UA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КИЇВ-20</a:t>
            </a:r>
            <a:r>
              <a:rPr lang="en-US" sz="2400" b="1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uk-UA" sz="2400" b="1">
                <a:latin typeface="Times New Roman" panose="02020603050405020304" pitchFamily="18" charset="0"/>
                <a:ea typeface="Times New Roman" panose="02020603050405020304" pitchFamily="18" charset="0"/>
              </a:rPr>
              <a:t>_</a:t>
            </a:r>
            <a:endParaRPr lang="ru-RU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335771" y="3454186"/>
            <a:ext cx="576632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2000" b="1" dirty="0">
                <a:latin typeface="Georgia" panose="02040502050405020303" pitchFamily="18" charset="0"/>
                <a:ea typeface="Times New Roman" panose="02020603050405020304" pitchFamily="18" charset="0"/>
              </a:rPr>
              <a:t>Спеціальність __ «Назва спеціальності»</a:t>
            </a:r>
            <a:endParaRPr lang="ru-RU" sz="2000" b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19036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61729" y="0"/>
            <a:ext cx="50398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28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Список використаних джерел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735794"/>
            <a:ext cx="1187777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2800" dirty="0">
                <a:latin typeface="Georgia" panose="02040502050405020303" pitchFamily="18" charset="0"/>
              </a:rPr>
              <a:t>10-15 </a:t>
            </a:r>
            <a:r>
              <a:rPr lang="ru-RU" sz="2800" dirty="0" err="1">
                <a:latin typeface="Georgia" panose="02040502050405020303" pitchFamily="18" charset="0"/>
              </a:rPr>
              <a:t>джерел</a:t>
            </a:r>
            <a:endParaRPr lang="ru-RU" sz="28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8438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06500" y="2158137"/>
            <a:ext cx="7035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uk-UA" sz="5400" dirty="0">
                <a:solidFill>
                  <a:srgbClr val="C0000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ДЯКУЮ ЗА УВАГУ!</a:t>
            </a:r>
          </a:p>
        </p:txBody>
      </p:sp>
    </p:spTree>
    <p:extLst>
      <p:ext uri="{BB962C8B-B14F-4D97-AF65-F5344CB8AC3E}">
        <p14:creationId xmlns:p14="http://schemas.microsoft.com/office/powerpoint/2010/main" val="799409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08524" y="0"/>
            <a:ext cx="514781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Актуальність дослідження</a:t>
            </a:r>
            <a:endParaRPr lang="ru-RU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66081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08524" y="0"/>
            <a:ext cx="514781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Актуальність дослідження</a:t>
            </a:r>
            <a:endParaRPr lang="ru-RU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426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90550" y="868601"/>
            <a:ext cx="882015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Bef>
                <a:spcPts val="600"/>
              </a:spcBef>
              <a:spcAft>
                <a:spcPts val="600"/>
              </a:spcAft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Зазначена проблематика перебуває в полі зору багатьох вітчизняних і зарубіжних учених, наукові доробки яких направлені на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.).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92100" y="94734"/>
            <a:ext cx="9118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Стан розробки даної тематики у вітчизняній та зарубіжній науці </a:t>
            </a:r>
            <a:endParaRPr lang="uk-UA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6128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5118" y="454752"/>
            <a:ext cx="358687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32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Мета дослідження</a:t>
            </a:r>
            <a:endParaRPr lang="ru-RU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02104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1000" y="1082050"/>
            <a:ext cx="88646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uk-UA" sz="2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  досягнення поставленої мети визначені такі </a:t>
            </a:r>
            <a:r>
              <a:rPr lang="uk-UA" sz="22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завдання.</a:t>
            </a:r>
            <a:endParaRPr lang="ru-RU" sz="2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44865" y="196334"/>
            <a:ext cx="39092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28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Завдання  дослідження</a:t>
            </a:r>
            <a:endParaRPr lang="ru-RU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51508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60400" y="1637437"/>
            <a:ext cx="889000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630555" algn="l"/>
                <a:tab pos="810260" algn="l"/>
              </a:tabLst>
            </a:pPr>
            <a:r>
              <a:rPr lang="uk-UA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Об’єкт дослідження</a:t>
            </a:r>
            <a:r>
              <a:rPr lang="uk-UA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630555" algn="l"/>
                <a:tab pos="810260" algn="l"/>
              </a:tabLst>
            </a:pPr>
            <a:r>
              <a:rPr lang="uk-UA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Предмет дослідження</a:t>
            </a:r>
            <a:r>
              <a:rPr lang="uk-UA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04900" y="297934"/>
            <a:ext cx="7442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Об’єкт та предмет дослідження</a:t>
            </a:r>
            <a:endParaRPr lang="ru-RU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9828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10148" y="107434"/>
            <a:ext cx="43247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Методологія дослідження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8600" y="630654"/>
            <a:ext cx="9182099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31800" algn="just">
              <a:spcBef>
                <a:spcPts val="600"/>
              </a:spcBef>
              <a:spcAft>
                <a:spcPts val="600"/>
              </a:spcAft>
              <a:tabLst>
                <a:tab pos="630555" algn="l"/>
                <a:tab pos="810260" algn="l"/>
              </a:tabLst>
            </a:pPr>
            <a:r>
              <a:rPr lang="uk-UA" b="1" spc="-20" dirty="0">
                <a:latin typeface="Georgia" panose="02040502050405020303" pitchFamily="18" charset="0"/>
                <a:ea typeface="Times New Roman" panose="02020603050405020304" pitchFamily="18" charset="0"/>
              </a:rPr>
              <a:t>Теоретико-методологічною основою реалізації дослідницької мети слугуватимуть загальнонаукові та спеціальні методи: </a:t>
            </a:r>
            <a:endParaRPr lang="uk-UA" b="1" dirty="0"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SzPts val="1300"/>
              <a:buFont typeface="Wingdings" panose="05000000000000000000" pitchFamily="2" charset="2"/>
              <a:buChar char="§"/>
              <a:tabLst>
                <a:tab pos="630555" algn="l"/>
              </a:tabLst>
            </a:pPr>
            <a:r>
              <a:rPr lang="uk-UA" b="1" dirty="0">
                <a:latin typeface="Georgia" panose="02040502050405020303" pitchFamily="18" charset="0"/>
                <a:ea typeface="Times New Roman" panose="02020603050405020304" pitchFamily="18" charset="0"/>
              </a:rPr>
              <a:t>аналітичний </a:t>
            </a:r>
            <a:r>
              <a:rPr lang="uk-UA" dirty="0">
                <a:latin typeface="Georgia" panose="02040502050405020303" pitchFamily="18" charset="0"/>
                <a:ea typeface="Times New Roman" panose="02020603050405020304" pitchFamily="18" charset="0"/>
              </a:rPr>
              <a:t>– з метою узагальнення останніх наукових розробок провідних вітчизняних і зарубіжних вчених у сфері ___________________;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SzPts val="1300"/>
              <a:buFont typeface="Wingdings" panose="05000000000000000000" pitchFamily="2" charset="2"/>
              <a:buChar char="§"/>
              <a:tabLst>
                <a:tab pos="630555" algn="l"/>
              </a:tabLst>
            </a:pPr>
            <a:r>
              <a:rPr lang="uk-UA" b="1" spc="-20" dirty="0">
                <a:latin typeface="Georgia" panose="02040502050405020303" pitchFamily="18" charset="0"/>
                <a:ea typeface="Times New Roman" panose="02020603050405020304" pitchFamily="18" charset="0"/>
              </a:rPr>
              <a:t>аналізу та синтезу </a:t>
            </a:r>
            <a:r>
              <a:rPr lang="uk-UA" dirty="0">
                <a:latin typeface="Georgia" panose="02040502050405020303" pitchFamily="18" charset="0"/>
                <a:ea typeface="Times New Roman" panose="02020603050405020304" pitchFamily="18" charset="0"/>
              </a:rPr>
              <a:t>– для уточнення і конкретизації понятійно-категоріального апарату у сфері _____________________;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SzPts val="1300"/>
              <a:buFont typeface="Wingdings" panose="05000000000000000000" pitchFamily="2" charset="2"/>
              <a:buChar char="§"/>
              <a:tabLst>
                <a:tab pos="630555" algn="l"/>
              </a:tabLst>
            </a:pPr>
            <a:r>
              <a:rPr lang="uk-UA" b="1" spc="-20" dirty="0">
                <a:latin typeface="Georgia" panose="02040502050405020303" pitchFamily="18" charset="0"/>
                <a:ea typeface="Times New Roman" panose="02020603050405020304" pitchFamily="18" charset="0"/>
              </a:rPr>
              <a:t>аналогії та порівняння </a:t>
            </a:r>
            <a:r>
              <a:rPr lang="uk-UA" dirty="0">
                <a:latin typeface="Georgia" panose="02040502050405020303" pitchFamily="18" charset="0"/>
                <a:ea typeface="Times New Roman" panose="02020603050405020304" pitchFamily="18" charset="0"/>
              </a:rPr>
              <a:t>– з метою виявлення та співставлення особливостей __________________________________________________________;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SzPts val="1300"/>
              <a:buFont typeface="Wingdings" panose="05000000000000000000" pitchFamily="2" charset="2"/>
              <a:buChar char="§"/>
              <a:tabLst>
                <a:tab pos="630555" algn="l"/>
              </a:tabLst>
            </a:pPr>
            <a:r>
              <a:rPr lang="uk-UA" b="1" dirty="0">
                <a:latin typeface="Georgia" panose="02040502050405020303" pitchFamily="18" charset="0"/>
                <a:ea typeface="Times New Roman" panose="02020603050405020304" pitchFamily="18" charset="0"/>
              </a:rPr>
              <a:t>систематизації</a:t>
            </a:r>
            <a:r>
              <a:rPr lang="uk-UA" dirty="0">
                <a:latin typeface="Georgia" panose="02040502050405020303" pitchFamily="18" charset="0"/>
                <a:ea typeface="Times New Roman" panose="02020603050405020304" pitchFamily="18" charset="0"/>
              </a:rPr>
              <a:t> – для розкриття основних тенденцій, закономірностей та принципів _________________________________________________;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SzPts val="1300"/>
              <a:buFont typeface="Wingdings" panose="05000000000000000000" pitchFamily="2" charset="2"/>
              <a:buChar char="§"/>
              <a:tabLst>
                <a:tab pos="630555" algn="l"/>
              </a:tabLst>
            </a:pPr>
            <a:r>
              <a:rPr lang="uk-UA" b="1" dirty="0" err="1">
                <a:latin typeface="Georgia" panose="02040502050405020303" pitchFamily="18" charset="0"/>
                <a:ea typeface="Times New Roman" panose="02020603050405020304" pitchFamily="18" charset="0"/>
              </a:rPr>
              <a:t>абстрактно</a:t>
            </a:r>
            <a:r>
              <a:rPr lang="uk-UA" b="1" dirty="0">
                <a:latin typeface="Georgia" panose="02040502050405020303" pitchFamily="18" charset="0"/>
                <a:ea typeface="Times New Roman" panose="02020603050405020304" pitchFamily="18" charset="0"/>
              </a:rPr>
              <a:t>-логічний</a:t>
            </a:r>
            <a:r>
              <a:rPr lang="uk-UA" dirty="0">
                <a:latin typeface="Georgia" panose="02040502050405020303" pitchFamily="18" charset="0"/>
                <a:ea typeface="Times New Roman" panose="02020603050405020304" pitchFamily="18" charset="0"/>
              </a:rPr>
              <a:t>, що дозволив запропонувати новітні підходи __________________________________________________________; 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SzPts val="1300"/>
              <a:buFont typeface="Wingdings" panose="05000000000000000000" pitchFamily="2" charset="2"/>
              <a:buChar char="§"/>
              <a:tabLst>
                <a:tab pos="630555" algn="l"/>
              </a:tabLst>
            </a:pPr>
            <a:r>
              <a:rPr lang="uk-UA" b="1" dirty="0">
                <a:latin typeface="Georgia" panose="02040502050405020303" pitchFamily="18" charset="0"/>
              </a:rPr>
              <a:t>метод дедукції та моделювання </a:t>
            </a:r>
            <a:r>
              <a:rPr lang="uk-UA" dirty="0">
                <a:latin typeface="Georgia" panose="02040502050405020303" pitchFamily="18" charset="0"/>
              </a:rPr>
              <a:t>– під час вироблення пропозицій щодо удосконалення механізмів ______________________________________;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SzPts val="1300"/>
              <a:buFont typeface="Wingdings" panose="05000000000000000000" pitchFamily="2" charset="2"/>
              <a:buChar char="§"/>
              <a:tabLst>
                <a:tab pos="630555" algn="l"/>
              </a:tabLst>
            </a:pPr>
            <a:r>
              <a:rPr lang="uk-UA" b="1" i="1" dirty="0">
                <a:latin typeface="Georgia" panose="02040502050405020303" pitchFamily="18" charset="0"/>
              </a:rPr>
              <a:t>та інші методи наукового пізнання</a:t>
            </a:r>
          </a:p>
        </p:txBody>
      </p:sp>
    </p:spTree>
    <p:extLst>
      <p:ext uri="{BB962C8B-B14F-4D97-AF65-F5344CB8AC3E}">
        <p14:creationId xmlns:p14="http://schemas.microsoft.com/office/powerpoint/2010/main" val="3833652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9127" y="94734"/>
            <a:ext cx="87575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2400" b="1" dirty="0">
                <a:solidFill>
                  <a:srgbClr val="C0000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Можливі шляхи розв’язання поставлених завдань</a:t>
            </a:r>
            <a:endParaRPr lang="ru-RU" sz="2400" b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9127" y="1163238"/>
            <a:ext cx="875752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Очікувана наукова новизна</a:t>
            </a:r>
            <a:r>
              <a:rPr lang="uk-UA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полягатиме в тому, що в дисертаційній роботі планується розробити наукові положення та надати практичні рекомендації, які в сукупності вирішують важливе наукове завдання з теоретичного та науково-практичного обґрунтування питань ____________________________, а саме :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3638975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197</TotalTime>
  <Words>236</Words>
  <Application>Microsoft Office PowerPoint</Application>
  <PresentationFormat>Широкий екран</PresentationFormat>
  <Paragraphs>33</Paragraphs>
  <Slides>11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11</vt:i4>
      </vt:variant>
    </vt:vector>
  </HeadingPairs>
  <TitlesOfParts>
    <vt:vector size="18" baseType="lpstr">
      <vt:lpstr>Arial</vt:lpstr>
      <vt:lpstr>Georgia</vt:lpstr>
      <vt:lpstr>Times New Roman</vt:lpstr>
      <vt:lpstr>Trebuchet MS</vt:lpstr>
      <vt:lpstr>Wingdings</vt:lpstr>
      <vt:lpstr>Wingdings 3</vt:lpstr>
      <vt:lpstr>Аспект</vt:lpstr>
      <vt:lpstr>ТЕМА ДИСЕРТАЦІЇ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ВЗАЄМОДІЯ УКРАЇНИ З МІЖНАРОДНИМИ ОРГАНІЗАЦІЯМИ У СФЕРІ ЕКОЛОГІЧНОЇ БЕЗПЕКИ</dc:title>
  <dc:creator>Пользователь Windows</dc:creator>
  <cp:lastModifiedBy>Oleksandr Buzun</cp:lastModifiedBy>
  <cp:revision>23</cp:revision>
  <dcterms:created xsi:type="dcterms:W3CDTF">2020-09-25T19:08:21Z</dcterms:created>
  <dcterms:modified xsi:type="dcterms:W3CDTF">2025-08-28T05:23:55Z</dcterms:modified>
</cp:coreProperties>
</file>